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78" r:id="rId5"/>
    <p:sldId id="263" r:id="rId6"/>
    <p:sldId id="282" r:id="rId7"/>
    <p:sldId id="262" r:id="rId8"/>
    <p:sldId id="264" r:id="rId9"/>
    <p:sldId id="266" r:id="rId10"/>
    <p:sldId id="268" r:id="rId11"/>
    <p:sldId id="279" r:id="rId12"/>
    <p:sldId id="273" r:id="rId13"/>
    <p:sldId id="284" r:id="rId14"/>
    <p:sldId id="270" r:id="rId15"/>
    <p:sldId id="283" r:id="rId16"/>
    <p:sldId id="280" r:id="rId17"/>
    <p:sldId id="281" r:id="rId18"/>
    <p:sldId id="274" r:id="rId19"/>
    <p:sldId id="275" r:id="rId2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Sheet1!$C$4</c:f>
              <c:strCache>
                <c:ptCount val="1"/>
                <c:pt idx="0">
                  <c:v>Percentae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Sheet1!$B$5:$B$10</c:f>
              <c:strCache>
                <c:ptCount val="6"/>
                <c:pt idx="0">
                  <c:v>VGG16</c:v>
                </c:pt>
                <c:pt idx="1">
                  <c:v>Vgg19</c:v>
                </c:pt>
                <c:pt idx="2">
                  <c:v>ResNet50</c:v>
                </c:pt>
                <c:pt idx="3">
                  <c:v>DenseNet</c:v>
                </c:pt>
                <c:pt idx="4">
                  <c:v>InceptionV3</c:v>
                </c:pt>
                <c:pt idx="5">
                  <c:v>Xception</c:v>
                </c:pt>
              </c:strCache>
            </c:strRef>
          </c:cat>
          <c:val>
            <c:numRef>
              <c:f>Sheet1!$C$5:$C$10</c:f>
              <c:numCache>
                <c:formatCode>General</c:formatCode>
                <c:ptCount val="6"/>
                <c:pt idx="0">
                  <c:v>0.94</c:v>
                </c:pt>
                <c:pt idx="1">
                  <c:v>0.96</c:v>
                </c:pt>
                <c:pt idx="2">
                  <c:v>0.95</c:v>
                </c:pt>
                <c:pt idx="3">
                  <c:v>0.77</c:v>
                </c:pt>
                <c:pt idx="4">
                  <c:v>0.56999999999999995</c:v>
                </c:pt>
                <c:pt idx="5">
                  <c:v>0.75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AD-4AA8-9F8F-156CBD714A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17433407"/>
        <c:axId val="113595903"/>
        <c:axId val="0"/>
      </c:bar3DChart>
      <c:catAx>
        <c:axId val="1174334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595903"/>
        <c:crosses val="autoZero"/>
        <c:auto val="1"/>
        <c:lblAlgn val="ctr"/>
        <c:lblOffset val="100"/>
        <c:noMultiLvlLbl val="0"/>
      </c:catAx>
      <c:valAx>
        <c:axId val="11359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4334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B827996-7D93-4B25-8874-AEF7CC7E3683}" type="datetimeFigureOut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0C39C748-D923-470D-A4C5-B190C22A4E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2819400" y="0"/>
            <a:ext cx="6324600" cy="6858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/>
              <a:t>Pre-defense</a:t>
            </a:r>
            <a:endParaRPr lang="en-US" b="1" dirty="0"/>
          </a:p>
        </p:txBody>
      </p:sp>
      <p:pic>
        <p:nvPicPr>
          <p:cNvPr id="6" name="Picture 1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09538" y="80963"/>
            <a:ext cx="2176462" cy="57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6"/>
          <p:cNvSpPr/>
          <p:nvPr userDrawn="1"/>
        </p:nvSpPr>
        <p:spPr>
          <a:xfrm>
            <a:off x="685800" y="3200400"/>
            <a:ext cx="3810000" cy="5334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/>
              <a:t>Presented by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4800600" y="3200400"/>
            <a:ext cx="3962400" cy="5334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/>
              <a:t>Supervised by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43000"/>
            <a:ext cx="7772400" cy="1752600"/>
          </a:xfrm>
        </p:spPr>
        <p:txBody>
          <a:bodyPr/>
          <a:lstStyle>
            <a:lvl1pPr>
              <a:defRPr b="1">
                <a:solidFill>
                  <a:schemeClr val="tx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3886200" cy="2209800"/>
          </a:xfrm>
        </p:spPr>
        <p:txBody>
          <a:bodyPr>
            <a:normAutofit/>
          </a:bodyPr>
          <a:lstStyle>
            <a:lvl1pPr marL="0" indent="0" algn="ctr">
              <a:buNone/>
              <a:defRPr sz="27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800600" y="3886200"/>
            <a:ext cx="3962400" cy="2209800"/>
          </a:xfrm>
        </p:spPr>
        <p:txBody>
          <a:bodyPr>
            <a:normAutofit/>
          </a:bodyPr>
          <a:lstStyle>
            <a:lvl1pPr algn="ctr">
              <a:buNone/>
              <a:defRPr sz="2700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3C54B6-17A7-44EA-ADA4-A1D066953D70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56EB45-65ED-4DA6-8D77-94BA5E13A9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28600" y="5943600"/>
            <a:ext cx="1154113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 userDrawn="1"/>
        </p:nvSpPr>
        <p:spPr>
          <a:xfrm>
            <a:off x="1752600" y="5943600"/>
            <a:ext cx="7381875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/>
              <a:t>Pre-defense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914400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57200" y="1676400"/>
            <a:ext cx="8229600" cy="3962400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>
                <a:solidFill>
                  <a:schemeClr val="accent5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>
                <a:solidFill>
                  <a:schemeClr val="accent6">
                    <a:lumMod val="75000"/>
                  </a:schemeClr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ADE1A1-A72C-4920-B1DD-F6FAC3C42CB8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7F9D0C-1B29-4074-A467-4703833781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48F06F2-8613-4AF5-B9FD-73C6A12B9497}" type="datetime1">
              <a:rPr lang="en-US"/>
              <a:pPr>
                <a:defRPr/>
              </a:pPr>
              <a:t>1/7/2024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6964B42E-390D-44FC-AFC0-50333DD2BC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u/1/folders/14gsHCDY-ulEzPVIZjL19EX_pzMTSO_tz" TargetMode="External"/><Relationship Id="rId2" Type="http://schemas.openxmlformats.org/officeDocument/2006/relationships/hyperlink" Target="https://sites.google.com/d/13NgaVSS9JeH1shkKjCxcfnH0szOvgDHw/p/1IWCq_ZmZPu7AMuD_YFbb20vHoe2IfUIK/edi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v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solidFill>
                  <a:schemeClr val="tx1"/>
                </a:solidFill>
                <a:effectLst/>
              </a:rPr>
              <a:t>COMPUTER VISION WITH ULTRASONOGRAPHY IMAGES ON PREGNANCY STAGES IDENTIFICATION WITH DEEP LEARNING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algn="l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Jui Saha</a:t>
            </a:r>
          </a:p>
          <a:p>
            <a:pPr algn="l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ID:201-15-14115</a:t>
            </a: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Department of CSE</a:t>
            </a: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Daffodil International University </a:t>
            </a:r>
          </a:p>
        </p:txBody>
      </p:sp>
      <p:sp>
        <p:nvSpPr>
          <p:cNvPr id="4100" name="TextBox 6"/>
          <p:cNvSpPr txBox="1">
            <a:spLocks noChangeArrowheads="1"/>
          </p:cNvSpPr>
          <p:nvPr/>
        </p:nvSpPr>
        <p:spPr bwMode="auto">
          <a:xfrm>
            <a:off x="3581400" y="6248400"/>
            <a:ext cx="251620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/>
            <a:r>
              <a:rPr lang="en-US" altLang="en-US" dirty="0">
                <a:latin typeface="Calibri" pitchFamily="34" charset="0"/>
              </a:rPr>
              <a:t>Saturday, 7 January 2023</a:t>
            </a:r>
          </a:p>
        </p:txBody>
      </p:sp>
      <p:sp>
        <p:nvSpPr>
          <p:cNvPr id="4101" name="Rectangle 6"/>
          <p:cNvSpPr>
            <a:spLocks noGrp="1" noChangeArrowheads="1"/>
          </p:cNvSpPr>
          <p:nvPr>
            <p:ph type="body" sz="quarter" idx="13"/>
          </p:nvPr>
        </p:nvSpPr>
        <p:spPr>
          <a:xfrm>
            <a:off x="4800600" y="3915372"/>
            <a:ext cx="3886200" cy="1569660"/>
          </a:xfrm>
        </p:spPr>
        <p:txBody>
          <a:bodyPr wrap="square" anchor="ctr">
            <a:spAutoFit/>
          </a:bodyPr>
          <a:lstStyle/>
          <a:p>
            <a:pPr marL="0" indent="0" algn="l">
              <a:spcBef>
                <a:spcPct val="0"/>
              </a:spcBef>
            </a:pPr>
            <a:r>
              <a:rPr lang="en-US" altLang="en-US" sz="2400" b="1" dirty="0" err="1">
                <a:solidFill>
                  <a:schemeClr val="tx1"/>
                </a:solidFill>
                <a:ea typeface="MS Mincho" pitchFamily="49" charset="-128"/>
                <a:cs typeface="Arial" charset="0"/>
              </a:rPr>
              <a:t>Sharun</a:t>
            </a:r>
            <a:r>
              <a:rPr lang="en-US" altLang="en-US" sz="2400" b="1" dirty="0">
                <a:solidFill>
                  <a:schemeClr val="tx1"/>
                </a:solidFill>
                <a:ea typeface="MS Mincho" pitchFamily="49" charset="-128"/>
                <a:cs typeface="Arial" charset="0"/>
              </a:rPr>
              <a:t> Akter </a:t>
            </a:r>
            <a:r>
              <a:rPr lang="en-US" altLang="en-US" sz="2400" b="1" dirty="0" err="1">
                <a:solidFill>
                  <a:schemeClr val="tx1"/>
                </a:solidFill>
                <a:ea typeface="MS Mincho" pitchFamily="49" charset="-128"/>
                <a:cs typeface="Arial" charset="0"/>
              </a:rPr>
              <a:t>Khushbu</a:t>
            </a:r>
            <a:endParaRPr lang="en-US" altLang="en-US" sz="2000" dirty="0">
              <a:solidFill>
                <a:schemeClr val="tx1"/>
              </a:solidFill>
              <a:ea typeface="MS Mincho" pitchFamily="49" charset="-128"/>
              <a:cs typeface="Arial" charset="0"/>
            </a:endParaRP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Lecturer (Senior Scale)</a:t>
            </a: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Department of CSE</a:t>
            </a:r>
          </a:p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Daffodil International University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285997" y="517982"/>
            <a:ext cx="4572001" cy="1219200"/>
          </a:xfrm>
        </p:spPr>
        <p:txBody>
          <a:bodyPr/>
          <a:lstStyle/>
          <a:p>
            <a:pPr>
              <a:defRPr/>
            </a:pPr>
            <a:r>
              <a:rPr lang="en-US" dirty="0"/>
              <a:t>Experimental Result &amp; Analysis</a:t>
            </a: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16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39995098-553D-4B9C-9A35-8C59BC95B7D1}" type="slidenum">
              <a:rPr lang="en-US" altLang="en-US" smtClean="0"/>
              <a:pPr/>
              <a:t>10</a:t>
            </a:fld>
            <a:endParaRPr lang="en-US" altLang="en-US"/>
          </a:p>
        </p:txBody>
      </p:sp>
      <p:graphicFrame>
        <p:nvGraphicFramePr>
          <p:cNvPr id="8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7722987"/>
              </p:ext>
            </p:extLst>
          </p:nvPr>
        </p:nvGraphicFramePr>
        <p:xfrm>
          <a:off x="955938" y="1981200"/>
          <a:ext cx="7232123" cy="3358605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8437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191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546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22858"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Test data usage rate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Testing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Specification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Sensitivity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3054">
                <a:tc rowSpan="6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Algorithms</a:t>
                      </a:r>
                      <a:endParaRPr lang="en-GB" sz="20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Accuracy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VGG16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0.93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0.97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0.94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305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VGG19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0.96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0.98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0.96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454838998"/>
                  </a:ext>
                </a:extLst>
              </a:tr>
              <a:tr h="499834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ResNet50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0.95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0.60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0.95</a:t>
                      </a:r>
                      <a:endParaRPr lang="en-US" sz="200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7038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DenseNet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0.77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0.89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0.78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0967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dirty="0">
                          <a:effectLst/>
                        </a:rPr>
                        <a:t>InceptionV3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0.61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0.80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0.59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533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2000" dirty="0" err="1">
                          <a:effectLst/>
                        </a:rPr>
                        <a:t>Xception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0.75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0.88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i="0" u="none" strike="noStrike" dirty="0">
                          <a:solidFill>
                            <a:srgbClr val="212121"/>
                          </a:solidFill>
                          <a:effectLst/>
                          <a:latin typeface="+mn-lt"/>
                        </a:rPr>
                        <a:t>0.75</a:t>
                      </a:r>
                      <a:endParaRPr lang="en-US" sz="2000" dirty="0">
                        <a:effectLst/>
                        <a:latin typeface="+mn-lt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FFB97BF6-74C4-491B-B054-4E6FA12CBBD0}"/>
              </a:ext>
            </a:extLst>
          </p:cNvPr>
          <p:cNvSpPr/>
          <p:nvPr/>
        </p:nvSpPr>
        <p:spPr>
          <a:xfrm>
            <a:off x="2514599" y="5362022"/>
            <a:ext cx="4114799" cy="506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n-lt"/>
                <a:ea typeface="Times New Roman" panose="02020603050405020304" pitchFamily="18" charset="0"/>
              </a:rPr>
              <a:t>Table 1: Experimental Result Accuracy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01A8D-1BD5-4605-8DD2-893E70599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615" y="398470"/>
            <a:ext cx="8229600" cy="1143000"/>
          </a:xfrm>
        </p:spPr>
        <p:txBody>
          <a:bodyPr/>
          <a:lstStyle/>
          <a:p>
            <a:r>
              <a:rPr lang="en-US" dirty="0"/>
              <a:t>Result Analysis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F55693C-D294-4467-B708-901620DD128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273100918"/>
              </p:ext>
            </p:extLst>
          </p:nvPr>
        </p:nvGraphicFramePr>
        <p:xfrm>
          <a:off x="647700" y="1541470"/>
          <a:ext cx="7848600" cy="382112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43000">
                  <a:extLst>
                    <a:ext uri="{9D8B030D-6E8A-4147-A177-3AD203B41FA5}">
                      <a16:colId xmlns:a16="http://schemas.microsoft.com/office/drawing/2014/main" val="758578814"/>
                    </a:ext>
                  </a:extLst>
                </a:gridCol>
                <a:gridCol w="1587500">
                  <a:extLst>
                    <a:ext uri="{9D8B030D-6E8A-4147-A177-3AD203B41FA5}">
                      <a16:colId xmlns:a16="http://schemas.microsoft.com/office/drawing/2014/main" val="1729144860"/>
                    </a:ext>
                  </a:extLst>
                </a:gridCol>
                <a:gridCol w="1174750">
                  <a:extLst>
                    <a:ext uri="{9D8B030D-6E8A-4147-A177-3AD203B41FA5}">
                      <a16:colId xmlns:a16="http://schemas.microsoft.com/office/drawing/2014/main" val="4172163206"/>
                    </a:ext>
                  </a:extLst>
                </a:gridCol>
                <a:gridCol w="1174750">
                  <a:extLst>
                    <a:ext uri="{9D8B030D-6E8A-4147-A177-3AD203B41FA5}">
                      <a16:colId xmlns:a16="http://schemas.microsoft.com/office/drawing/2014/main" val="1382420225"/>
                    </a:ext>
                  </a:extLst>
                </a:gridCol>
                <a:gridCol w="1174750">
                  <a:extLst>
                    <a:ext uri="{9D8B030D-6E8A-4147-A177-3AD203B41FA5}">
                      <a16:colId xmlns:a16="http://schemas.microsoft.com/office/drawing/2014/main" val="1918268898"/>
                    </a:ext>
                  </a:extLst>
                </a:gridCol>
                <a:gridCol w="1593850">
                  <a:extLst>
                    <a:ext uri="{9D8B030D-6E8A-4147-A177-3AD203B41FA5}">
                      <a16:colId xmlns:a16="http://schemas.microsoft.com/office/drawing/2014/main" val="161453614"/>
                    </a:ext>
                  </a:extLst>
                </a:gridCol>
              </a:tblGrid>
              <a:tr h="67667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Configuration No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Batch Size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Miss Class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Findings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180923990"/>
                  </a:ext>
                </a:extLst>
              </a:tr>
              <a:tr h="874720">
                <a:tc rowSpan="4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endParaRPr lang="en-US" sz="1600" b="1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endParaRPr lang="en-US" sz="1600" b="1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VGG19</a:t>
                      </a:r>
                      <a:endParaRPr lang="en-US" sz="1600" b="1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16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90.97%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9.03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Intermediate Accuracy</a:t>
                      </a:r>
                      <a:endParaRPr lang="en-US" sz="18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366939562"/>
                  </a:ext>
                </a:extLst>
              </a:tr>
              <a:tr h="676670"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8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96.25%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3.75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Highest Accuracy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613476041"/>
                  </a:ext>
                </a:extLst>
              </a:tr>
              <a:tr h="676670"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8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en-US" sz="18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93.75</a:t>
                      </a:r>
                      <a:endParaRPr lang="en-US" sz="18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6.25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Modest Accuracy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72099708"/>
                  </a:ext>
                </a:extLst>
              </a:tr>
              <a:tr h="676670">
                <a:tc v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128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84.38</a:t>
                      </a:r>
                      <a:endParaRPr lang="en-US" sz="18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15.62</a:t>
                      </a:r>
                      <a:endParaRPr lang="en-US" sz="180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Lowest Accuracy</a:t>
                      </a:r>
                      <a:endParaRPr lang="en-US" sz="1800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124918923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4940BE-EFC3-4E17-93B5-2CAC7C39EC7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87F9D0C-1B29-4074-A467-47038337813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E92545-7776-4D1F-8D95-9973639D5BF5}"/>
              </a:ext>
            </a:extLst>
          </p:cNvPr>
          <p:cNvSpPr/>
          <p:nvPr/>
        </p:nvSpPr>
        <p:spPr>
          <a:xfrm>
            <a:off x="2481170" y="5402934"/>
            <a:ext cx="4181659" cy="4565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ea typeface="Times New Roman" panose="02020603050405020304" pitchFamily="18" charset="0"/>
              </a:rPr>
              <a:t>Table 2: Different Batch Size of VGG19</a:t>
            </a:r>
          </a:p>
        </p:txBody>
      </p:sp>
    </p:spTree>
    <p:extLst>
      <p:ext uri="{BB962C8B-B14F-4D97-AF65-F5344CB8AC3E}">
        <p14:creationId xmlns:p14="http://schemas.microsoft.com/office/powerpoint/2010/main" val="3641297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Evaluation</a:t>
            </a:r>
          </a:p>
        </p:txBody>
      </p:sp>
      <p:sp>
        <p:nvSpPr>
          <p:cNvPr id="14339" name="Slide Number Placeholder 3"/>
          <p:cNvSpPr>
            <a:spLocks noGrp="1"/>
          </p:cNvSpPr>
          <p:nvPr>
            <p:ph type="sldNum" sz="quarter" idx="16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096247D-12A6-4079-9AFF-48E61785D377}" type="slidenum">
              <a:rPr lang="en-US" smtClean="0"/>
              <a:pPr/>
              <a:t>12</a:t>
            </a:fld>
            <a:endParaRPr lang="en-U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49F9282-C98F-4705-836E-D082FCDFE601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712126888"/>
              </p:ext>
            </p:extLst>
          </p:nvPr>
        </p:nvGraphicFramePr>
        <p:xfrm>
          <a:off x="457200" y="1411776"/>
          <a:ext cx="82296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B8C175AD-EF25-49FA-B872-1B6573A5A15B}"/>
              </a:ext>
            </a:extLst>
          </p:cNvPr>
          <p:cNvSpPr/>
          <p:nvPr/>
        </p:nvSpPr>
        <p:spPr>
          <a:xfrm>
            <a:off x="3039144" y="5374176"/>
            <a:ext cx="3065712" cy="506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n-lt"/>
                <a:ea typeface="Times New Roman" panose="02020603050405020304" pitchFamily="18" charset="0"/>
              </a:rPr>
              <a:t>Figure 4: Evaluation Models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BC5FE-526E-4AE5-ABAA-7F55A94BD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87350"/>
            <a:ext cx="8229600" cy="1143000"/>
          </a:xfrm>
        </p:spPr>
        <p:txBody>
          <a:bodyPr/>
          <a:lstStyle/>
          <a:p>
            <a:r>
              <a:rPr lang="en-US" dirty="0"/>
              <a:t>Limitation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6E23B-E68D-4322-B67D-F376F1237C2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6CE4A6-A862-4564-8D66-233F09FCF05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87F9D0C-1B29-4074-A467-47038337813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693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38735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Future Scope / Work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Increase the dataset.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Used Hybrid model.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Clinical validation of models.</a:t>
            </a:r>
          </a:p>
          <a:p>
            <a:pPr>
              <a:buFont typeface="Arial" panose="020B0604020202020204" pitchFamily="34" charset="0"/>
              <a:buChar char="•"/>
              <a:defRPr/>
            </a:pPr>
            <a:r>
              <a:rPr lang="en-US" sz="2800" dirty="0"/>
              <a:t>Advise the patient. </a:t>
            </a: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16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11D18FB0-8A7C-4495-9B1C-E7C5CCFA79D3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3533C-AC2D-49DC-9A2B-2DC3E1974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87350"/>
            <a:ext cx="8229600" cy="114300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82626-F20B-4B95-AAA2-4C6272CEB72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78302" y="1530350"/>
            <a:ext cx="8229600" cy="3962400"/>
          </a:xfrm>
        </p:spPr>
        <p:txBody>
          <a:bodyPr/>
          <a:lstStyle/>
          <a:p>
            <a:r>
              <a:rPr lang="en-US" sz="2800" dirty="0"/>
              <a:t>Automate pregnancy stage identification.</a:t>
            </a:r>
          </a:p>
          <a:p>
            <a:r>
              <a:rPr lang="en-US" sz="2800" dirty="0"/>
              <a:t>Balanced with 450 samples for each class.</a:t>
            </a:r>
          </a:p>
          <a:p>
            <a:r>
              <a:rPr lang="en-US" sz="2800" dirty="0"/>
              <a:t>Applied essential techniques.</a:t>
            </a:r>
          </a:p>
          <a:p>
            <a:r>
              <a:rPr lang="en-US" sz="2800" dirty="0"/>
              <a:t>Tested six for trimester classification.</a:t>
            </a:r>
          </a:p>
          <a:p>
            <a:r>
              <a:rPr lang="en-US" sz="2800" dirty="0"/>
              <a:t>VGG19 with 0.96 accuracy.</a:t>
            </a:r>
          </a:p>
          <a:p>
            <a:r>
              <a:rPr lang="en-US" sz="2800" dirty="0"/>
              <a:t>Critical for medical research and prenatal care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7896E7-C419-413B-83CC-ADCA39885F9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87F9D0C-1B29-4074-A467-47038337813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214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10ED1-71FF-4A5A-9EEE-E302A1EBB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325" y="91440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 Necessary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EC1A6-D2F6-4556-A7F6-9C46F0BC14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613" y="2286000"/>
            <a:ext cx="8229600" cy="2286000"/>
          </a:xfrm>
        </p:spPr>
        <p:txBody>
          <a:bodyPr/>
          <a:lstStyle/>
          <a:p>
            <a:pPr>
              <a:defRPr/>
            </a:pPr>
            <a:r>
              <a:rPr lang="en-US" dirty="0"/>
              <a:t>Website link (</a:t>
            </a:r>
            <a:r>
              <a:rPr lang="en-US" dirty="0">
                <a:hlinkClick r:id="rId2"/>
              </a:rPr>
              <a:t>Click</a:t>
            </a:r>
            <a:r>
              <a:rPr lang="en-US" dirty="0"/>
              <a:t>)</a:t>
            </a:r>
          </a:p>
          <a:p>
            <a:pPr>
              <a:defRPr/>
            </a:pPr>
            <a:r>
              <a:rPr lang="en-US" dirty="0"/>
              <a:t>Coding link (</a:t>
            </a:r>
            <a:r>
              <a:rPr lang="en-US" dirty="0">
                <a:hlinkClick r:id="rId3"/>
              </a:rPr>
              <a:t>Click</a:t>
            </a:r>
            <a:r>
              <a:rPr lang="en-US" dirty="0"/>
              <a:t>)</a:t>
            </a:r>
          </a:p>
          <a:p>
            <a:pPr>
              <a:defRPr/>
            </a:pPr>
            <a:r>
              <a:rPr lang="en-US" dirty="0"/>
              <a:t>Coding Video link (</a:t>
            </a:r>
            <a:r>
              <a:rPr lang="en-US" dirty="0">
                <a:hlinkClick r:id="rId4" action="ppaction://hlinkfile"/>
              </a:rPr>
              <a:t>Click</a:t>
            </a:r>
            <a:r>
              <a:rPr lang="en-US" dirty="0"/>
              <a:t>)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dirty="0"/>
          </a:p>
        </p:txBody>
      </p:sp>
      <p:sp>
        <p:nvSpPr>
          <p:cNvPr id="18436" name="Slide Number Placeholder 3">
            <a:extLst>
              <a:ext uri="{FF2B5EF4-FFF2-40B4-BE49-F238E27FC236}">
                <a16:creationId xmlns:a16="http://schemas.microsoft.com/office/drawing/2014/main" id="{421376FA-1683-466D-BE12-1FED1BF3FD0D}"/>
              </a:ext>
            </a:extLst>
          </p:cNvPr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03340E7-CCAD-4FA3-A0FE-5B598F064B28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16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D39E3-5D1D-4812-A0D0-442D0D280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1910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99897-BC14-43CD-BFAD-C8A260A9373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3400" y="1524000"/>
            <a:ext cx="8229600" cy="4419600"/>
          </a:xfrm>
        </p:spPr>
        <p:txBody>
          <a:bodyPr/>
          <a:lstStyle/>
          <a:p>
            <a:pPr>
              <a:buFont typeface="+mj-lt"/>
              <a:buAutoNum type="arabicPeriod"/>
              <a:defRPr/>
            </a:pPr>
            <a:r>
              <a:rPr lang="en-US" sz="1600" dirty="0" err="1">
                <a:cs typeface="Times New Roman" panose="02020603050405020304" pitchFamily="18" charset="0"/>
              </a:rPr>
              <a:t>Xue</a:t>
            </a:r>
            <a:r>
              <a:rPr lang="en-US" sz="1600" dirty="0">
                <a:cs typeface="Times New Roman" panose="02020603050405020304" pitchFamily="18" charset="0"/>
              </a:rPr>
              <a:t>, H., Yu, W., Liu, Z., &amp; Liu, P. (2023). Early Pregnancy Fetal Facial Ultrasound Standard Plane‐Assisted Recognition Algorithm. Journal of Ultrasound in Medicine, 42(8), 1859-1880.</a:t>
            </a:r>
          </a:p>
          <a:p>
            <a:pPr>
              <a:buFont typeface="+mj-lt"/>
              <a:buAutoNum type="arabicPeriod"/>
              <a:defRPr/>
            </a:pPr>
            <a:r>
              <a:rPr lang="en-US" sz="1600" dirty="0">
                <a:cs typeface="Times New Roman" panose="02020603050405020304" pitchFamily="18" charset="0"/>
              </a:rPr>
              <a:t>Li, X., Wu, J., Hou, R., Zhou, Z., </a:t>
            </a:r>
            <a:r>
              <a:rPr lang="en-US" sz="1600" dirty="0" err="1">
                <a:cs typeface="Times New Roman" panose="02020603050405020304" pitchFamily="18" charset="0"/>
              </a:rPr>
              <a:t>Duan</a:t>
            </a:r>
            <a:r>
              <a:rPr lang="en-US" sz="1600" dirty="0">
                <a:cs typeface="Times New Roman" panose="02020603050405020304" pitchFamily="18" charset="0"/>
              </a:rPr>
              <a:t>, C., Liu, P., ... &amp; Zhu, C. (2024). Analyzing the pregnancy status of giant pandas with hierarchical behavioral information. Expert Systems with Applications, 237, 121462.</a:t>
            </a:r>
          </a:p>
          <a:p>
            <a:pPr>
              <a:buFont typeface="+mj-lt"/>
              <a:buAutoNum type="arabicPeriod"/>
              <a:defRPr/>
            </a:pPr>
            <a:r>
              <a:rPr lang="en-US" sz="1600" dirty="0">
                <a:cs typeface="Times New Roman" panose="02020603050405020304" pitchFamily="18" charset="0"/>
              </a:rPr>
              <a:t>He, H., Liu, R., Zhou, X., Zhang, Y., Yu, B., Xu, Z., &amp; Huang, H. (2022). B-Ultrasound Image Analysis of Intrauterine Pregnancy Residues after Mid-Term Pregnancy Based on Smart Medical Big Data. Journal of Healthcare Engineering, 2022.</a:t>
            </a:r>
          </a:p>
          <a:p>
            <a:pPr>
              <a:buFont typeface="+mj-lt"/>
              <a:buAutoNum type="arabicPeriod"/>
              <a:defRPr/>
            </a:pPr>
            <a:r>
              <a:rPr lang="en-US" sz="1600" dirty="0">
                <a:cs typeface="Times New Roman" panose="02020603050405020304" pitchFamily="18" charset="0"/>
              </a:rPr>
              <a:t>Lin, Q., Zhou, Y., Shi, S., Zhang, Y., Yin, S., Liu, X., ... &amp; Dong, F. (2022). How much can AI see in early pregnancy: A multi‐center study of fetus head characterization in week 10–14 in ultrasound using deep learning. Computer Methods and Programs in Biomedicine, 226, 107170.</a:t>
            </a:r>
          </a:p>
          <a:p>
            <a:pPr>
              <a:buFont typeface="+mj-lt"/>
              <a:buAutoNum type="arabicPeriod"/>
              <a:defRPr/>
            </a:pPr>
            <a:r>
              <a:rPr lang="en-US" sz="1600" dirty="0">
                <a:cs typeface="Times New Roman" panose="02020603050405020304" pitchFamily="18" charset="0"/>
              </a:rPr>
              <a:t>Gupta, K., </a:t>
            </a:r>
            <a:r>
              <a:rPr lang="en-US" sz="1600" dirty="0" err="1">
                <a:cs typeface="Times New Roman" panose="02020603050405020304" pitchFamily="18" charset="0"/>
              </a:rPr>
              <a:t>Balyan</a:t>
            </a:r>
            <a:r>
              <a:rPr lang="en-US" sz="1600" dirty="0">
                <a:cs typeface="Times New Roman" panose="02020603050405020304" pitchFamily="18" charset="0"/>
              </a:rPr>
              <a:t>, K., </a:t>
            </a:r>
            <a:r>
              <a:rPr lang="en-US" sz="1600" dirty="0" err="1">
                <a:cs typeface="Times New Roman" panose="02020603050405020304" pitchFamily="18" charset="0"/>
              </a:rPr>
              <a:t>Lamba</a:t>
            </a:r>
            <a:r>
              <a:rPr lang="en-US" sz="1600" dirty="0">
                <a:cs typeface="Times New Roman" panose="02020603050405020304" pitchFamily="18" charset="0"/>
              </a:rPr>
              <a:t>, B., </a:t>
            </a:r>
            <a:r>
              <a:rPr lang="en-US" sz="1600" dirty="0" err="1">
                <a:cs typeface="Times New Roman" panose="02020603050405020304" pitchFamily="18" charset="0"/>
              </a:rPr>
              <a:t>Puri</a:t>
            </a:r>
            <a:r>
              <a:rPr lang="en-US" sz="1600" dirty="0">
                <a:cs typeface="Times New Roman" panose="02020603050405020304" pitchFamily="18" charset="0"/>
              </a:rPr>
              <a:t>, M., Sengupta, D., &amp; Kumar, M. (2022). Ultrasound placental image texture analysis using artificial intelligence to predict hypertension in pregnancy. The Journal of Maternal-Fetal &amp; Neonatal Medicine, 35(25), 5587-5594.</a:t>
            </a:r>
          </a:p>
        </p:txBody>
      </p:sp>
      <p:sp>
        <p:nvSpPr>
          <p:cNvPr id="19460" name="Slide Number Placeholder 3">
            <a:extLst>
              <a:ext uri="{FF2B5EF4-FFF2-40B4-BE49-F238E27FC236}">
                <a16:creationId xmlns:a16="http://schemas.microsoft.com/office/drawing/2014/main" id="{4DD98557-F154-4D6C-8145-EE4EB80FDA9E}"/>
              </a:ext>
            </a:extLst>
          </p:cNvPr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11CAB53E-C8FC-41A0-BC78-D050A7DCE55D}" type="slidenum">
              <a:rPr lang="en-US" altLang="en-US">
                <a:solidFill>
                  <a:srgbClr val="898989"/>
                </a:solidFill>
                <a:latin typeface="Calibri" panose="020F0502020204030204" pitchFamily="34" charset="0"/>
              </a:rPr>
              <a:pPr/>
              <a:t>17</a:t>
            </a:fld>
            <a:endParaRPr lang="en-US" altLang="en-US">
              <a:solidFill>
                <a:srgbClr val="898989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852" y="381000"/>
            <a:ext cx="8229600" cy="1143000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88852" y="1524000"/>
            <a:ext cx="8197948" cy="4267200"/>
          </a:xfrm>
        </p:spPr>
        <p:txBody>
          <a:bodyPr/>
          <a:lstStyle/>
          <a:p>
            <a:pPr>
              <a:buAutoNum type="arabicPeriod" startAt="6"/>
            </a:pPr>
            <a:r>
              <a:rPr lang="en-US" sz="1600" dirty="0">
                <a:cs typeface="Times New Roman" panose="02020603050405020304" pitchFamily="18" charset="0"/>
              </a:rPr>
              <a:t>Mu, Y., Feng, K., Yang, Y., &amp; Wang, J. (2018). Applying deep learning for adverse pregnancy outcome detection with pre-pregnancy health data. In MATEC Web of Conferences (Vol. 189, p. 10014). EDP Sciences.</a:t>
            </a:r>
          </a:p>
          <a:p>
            <a:pPr>
              <a:buAutoNum type="arabicPeriod" startAt="6"/>
            </a:pPr>
            <a:r>
              <a:rPr lang="en-US" sz="1600" dirty="0"/>
              <a:t>Kim, B., Kim, K. C., Park, Y., Kwon, J. Y., Jang, J., &amp; </a:t>
            </a:r>
            <a:r>
              <a:rPr lang="en-US" sz="1600" dirty="0" err="1"/>
              <a:t>Seo</a:t>
            </a:r>
            <a:r>
              <a:rPr lang="en-US" sz="1600" dirty="0"/>
              <a:t>, J. K. (2018). Machine-learning-based automatic identification of fetal abdominal circumference from ultrasound images. Physiological measurement, 39(10), 105007.</a:t>
            </a:r>
          </a:p>
          <a:p>
            <a:pPr>
              <a:buAutoNum type="arabicPeriod" startAt="6"/>
            </a:pPr>
            <a:r>
              <a:rPr lang="en-US" sz="1600" dirty="0" err="1"/>
              <a:t>Xie</a:t>
            </a:r>
            <a:r>
              <a:rPr lang="en-US" sz="1600" dirty="0"/>
              <a:t>, H. N., Wang, N., He, M., Zhang, L. H., Cai, H. M., Xian, J. B., ... &amp; Yang, Y. Z. (2020). Using deep‐learning algorithms to classify fetal brain ultrasound images as normal or abnormal. Ultrasound in Obstetrics &amp; Gynecology, 56(4), 579-587.</a:t>
            </a:r>
          </a:p>
          <a:p>
            <a:pPr>
              <a:buAutoNum type="arabicPeriod" startAt="6"/>
            </a:pPr>
            <a:r>
              <a:rPr lang="en-US" sz="1600" dirty="0"/>
              <a:t>Looney, P., Stevenson, G. N., Nicolaides, K. H., </a:t>
            </a:r>
            <a:r>
              <a:rPr lang="en-US" sz="1600" dirty="0" err="1"/>
              <a:t>Plasencia</a:t>
            </a:r>
            <a:r>
              <a:rPr lang="en-US" sz="1600" dirty="0"/>
              <a:t>, W., </a:t>
            </a:r>
            <a:r>
              <a:rPr lang="en-US" sz="1600" dirty="0" err="1"/>
              <a:t>Molloholli</a:t>
            </a:r>
            <a:r>
              <a:rPr lang="en-US" sz="1600" dirty="0"/>
              <a:t>, M., </a:t>
            </a:r>
            <a:r>
              <a:rPr lang="en-US" sz="1600" dirty="0" err="1"/>
              <a:t>Natsis</a:t>
            </a:r>
            <a:r>
              <a:rPr lang="en-US" sz="1600" dirty="0"/>
              <a:t>, S., &amp; Collins, S. L. (2017, April). Automatic 3D ultrasound segmentation of the first trimester placenta using deep learning. In 2017 IEEE 14th International Symposium on Biomedical Imaging (ISBI 2017) (pp. 279-282). IEEE.</a:t>
            </a:r>
          </a:p>
          <a:p>
            <a:pPr>
              <a:buAutoNum type="arabicPeriod" startAt="6"/>
            </a:pPr>
            <a:r>
              <a:rPr lang="en-US" sz="1600" dirty="0"/>
              <a:t>Richter, J. E. (2005). The management of heartburn in pregnancy. Alimentary pharmacology &amp; therapeutics, 22(9), 749-757.</a:t>
            </a:r>
          </a:p>
          <a:p>
            <a:pPr lvl="0" algn="just">
              <a:buNone/>
            </a:pP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87F9D0C-1B29-4074-A467-470383378136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31800" y="274320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Thank you</a:t>
            </a:r>
          </a:p>
        </p:txBody>
      </p:sp>
      <p:sp>
        <p:nvSpPr>
          <p:cNvPr id="17411" name="Slide Number Placeholder 3"/>
          <p:cNvSpPr>
            <a:spLocks noGrp="1"/>
          </p:cNvSpPr>
          <p:nvPr>
            <p:ph type="sldNum" sz="quarter" idx="16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AA1E86E4-B593-4A1F-8A06-77C6D2EF3B8D}" type="slidenum">
              <a:rPr lang="en-US" altLang="en-US" smtClean="0"/>
              <a:pPr/>
              <a:t>19</a:t>
            </a:fld>
            <a:endParaRPr lang="en-US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0672"/>
            <a:ext cx="8229600" cy="11430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Table of Content</a:t>
            </a:r>
          </a:p>
        </p:txBody>
      </p:sp>
      <p:sp>
        <p:nvSpPr>
          <p:cNvPr id="5124" name="Slide Number Placeholder 3"/>
          <p:cNvSpPr>
            <a:spLocks noGrp="1"/>
          </p:cNvSpPr>
          <p:nvPr>
            <p:ph type="sldNum" sz="quarter" idx="16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22A85E77-C150-4E24-BB71-1CC260848468}" type="slidenum">
              <a:rPr lang="en-US" altLang="en-US" smtClean="0"/>
              <a:pPr/>
              <a:t>2</a:t>
            </a:fld>
            <a:endParaRPr lang="en-US" altLang="en-US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8923C76E-92DA-4432-8673-7F390250C27C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11990314"/>
              </p:ext>
            </p:extLst>
          </p:nvPr>
        </p:nvGraphicFramePr>
        <p:xfrm>
          <a:off x="1447800" y="2162695"/>
          <a:ext cx="6248400" cy="2532609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124200">
                  <a:extLst>
                    <a:ext uri="{9D8B030D-6E8A-4147-A177-3AD203B41FA5}">
                      <a16:colId xmlns:a16="http://schemas.microsoft.com/office/drawing/2014/main" val="3683637270"/>
                    </a:ext>
                  </a:extLst>
                </a:gridCol>
                <a:gridCol w="3124200">
                  <a:extLst>
                    <a:ext uri="{9D8B030D-6E8A-4147-A177-3AD203B41FA5}">
                      <a16:colId xmlns:a16="http://schemas.microsoft.com/office/drawing/2014/main" val="3813590500"/>
                    </a:ext>
                  </a:extLst>
                </a:gridCol>
              </a:tblGrid>
              <a:tr h="628603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Objective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Experimental Result &amp; Analysis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472039"/>
                  </a:ext>
                </a:extLst>
              </a:tr>
              <a:tr h="64680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Abstract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Limitation, Future Work &amp; Conclusion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794358"/>
                  </a:ext>
                </a:extLst>
              </a:tr>
              <a:tr h="62860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Data Collection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 Necessary Links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16041"/>
                  </a:ext>
                </a:extLst>
              </a:tr>
              <a:tr h="628603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Methodology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References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6880856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31A625B6-B6A7-4346-8690-182E95D597DA}"/>
              </a:ext>
            </a:extLst>
          </p:cNvPr>
          <p:cNvSpPr/>
          <p:nvPr/>
        </p:nvSpPr>
        <p:spPr>
          <a:xfrm>
            <a:off x="2286000" y="34290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2400" dirty="0"/>
              <a:t>Pregnancy stage identification 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sz="2400" dirty="0"/>
              <a:t>At least 95% accuracy</a:t>
            </a:r>
          </a:p>
          <a:p>
            <a:pPr>
              <a:defRPr/>
            </a:pPr>
            <a:r>
              <a:rPr lang="en-US" sz="2400" dirty="0"/>
              <a:t>Model comparison</a:t>
            </a:r>
          </a:p>
          <a:p>
            <a:pPr>
              <a:defRPr/>
            </a:pPr>
            <a:r>
              <a:rPr lang="en-US" sz="2400" dirty="0"/>
              <a:t>Collaboration with medical professionals</a:t>
            </a:r>
            <a:endParaRPr lang="en-US" dirty="0"/>
          </a:p>
        </p:txBody>
      </p:sp>
      <p:sp>
        <p:nvSpPr>
          <p:cNvPr id="8196" name="Slide Number Placeholder 3"/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F0080620-14E8-44DC-B27E-975C5E90EF76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2AE26-08A9-4B0E-81A1-6718CECB5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166" y="671635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6B735-D797-4FA2-891C-C176CE19376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650C6-9AE6-422A-96DD-C9133706CB4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87F9D0C-1B29-4074-A467-47038337813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99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Number Placeholder 3"/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9C3D8F54-E40F-4CF9-826E-72C5E5C43E1A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Data collection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sz="2400" dirty="0"/>
              <a:t>Process/collection</a:t>
            </a:r>
          </a:p>
          <a:p>
            <a:pPr marL="685800" lvl="1"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Approval of the director.</a:t>
            </a:r>
          </a:p>
          <a:p>
            <a:pPr marL="685800" lvl="1"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Data Collected form</a:t>
            </a:r>
          </a:p>
          <a:p>
            <a:pPr lvl="2">
              <a:buFont typeface="Courier New" panose="02070309020205020404" pitchFamily="49" charset="0"/>
              <a:buChar char="o"/>
              <a:defRPr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City Dental Medical College</a:t>
            </a:r>
          </a:p>
          <a:p>
            <a:pPr lvl="2">
              <a:buFont typeface="Courier New" panose="02070309020205020404" pitchFamily="49" charset="0"/>
              <a:buChar char="o"/>
              <a:defRPr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Selina Memorial Hospital</a:t>
            </a:r>
          </a:p>
          <a:p>
            <a:pPr lvl="2">
              <a:buFont typeface="Courier New" panose="02070309020205020404" pitchFamily="49" charset="0"/>
              <a:buChar char="o"/>
              <a:defRPr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Medical Pathology</a:t>
            </a:r>
          </a:p>
          <a:p>
            <a:pPr lvl="2">
              <a:buFont typeface="Courier New" panose="02070309020205020404" pitchFamily="49" charset="0"/>
              <a:buChar char="o"/>
              <a:defRPr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New Sheba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sz="2000" dirty="0"/>
              <a:t>Use mobile camera</a:t>
            </a:r>
          </a:p>
        </p:txBody>
      </p:sp>
      <p:sp>
        <p:nvSpPr>
          <p:cNvPr id="10245" name="Slide Number Placeholder 3"/>
          <p:cNvSpPr txBox="1">
            <a:spLocks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1" hangingPunct="1"/>
            <a:fld id="{4A1F7C78-BBF2-48AC-AF56-55F34B175FD4}" type="slidenum">
              <a:rPr lang="en-US" altLang="en-US" sz="1200">
                <a:solidFill>
                  <a:srgbClr val="898989"/>
                </a:solidFill>
                <a:latin typeface="Calibri" pitchFamily="34" charset="0"/>
              </a:rPr>
              <a:pPr algn="r" eaLnBrk="1" hangingPunct="1"/>
              <a:t>5</a:t>
            </a:fld>
            <a:endParaRPr lang="en-US" alt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sp>
        <p:nvSpPr>
          <p:cNvPr id="8" name="Can 6"/>
          <p:cNvSpPr/>
          <p:nvPr/>
        </p:nvSpPr>
        <p:spPr>
          <a:xfrm>
            <a:off x="5715000" y="2743200"/>
            <a:ext cx="2743200" cy="145732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4000" dirty="0"/>
              <a:t>738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819FE0-6EC2-462F-992F-A9F0F145FB9A}"/>
              </a:ext>
            </a:extLst>
          </p:cNvPr>
          <p:cNvSpPr/>
          <p:nvPr/>
        </p:nvSpPr>
        <p:spPr>
          <a:xfrm>
            <a:off x="5562600" y="4387380"/>
            <a:ext cx="32462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>Figure 1:Amount of Raw Data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7440D-9CE4-4996-8A6C-CF750AF6F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58701"/>
            <a:ext cx="8229600" cy="1143000"/>
          </a:xfrm>
        </p:spPr>
        <p:txBody>
          <a:bodyPr/>
          <a:lstStyle/>
          <a:p>
            <a:r>
              <a:rPr lang="en-US" dirty="0"/>
              <a:t>Sample of the Dataset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340D11B-91D6-40E9-82FC-AE2E7B142AB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45381" y="2038944"/>
            <a:ext cx="7587697" cy="283785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ECE158-E3FD-4C4A-899A-C922FA76A27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>
              <a:defRPr/>
            </a:pPr>
            <a:fld id="{187F9D0C-1B29-4074-A467-47038337813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E7FBCD-0AA3-46FB-89A0-48A5921C1621}"/>
              </a:ext>
            </a:extLst>
          </p:cNvPr>
          <p:cNvSpPr/>
          <p:nvPr/>
        </p:nvSpPr>
        <p:spPr>
          <a:xfrm>
            <a:off x="2971800" y="4623654"/>
            <a:ext cx="3450946" cy="506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n-lt"/>
                <a:ea typeface="Times New Roman" panose="02020603050405020304" pitchFamily="18" charset="0"/>
              </a:rPr>
              <a:t>Figure 2: Sample of the Dataset</a:t>
            </a:r>
            <a:endParaRPr lang="en-US" dirty="0">
              <a:solidFill>
                <a:schemeClr val="accent1">
                  <a:lumMod val="75000"/>
                </a:schemeClr>
              </a:solidFill>
              <a:effectLst/>
              <a:latin typeface="+mn-lt"/>
              <a:ea typeface="Times New Roman" panose="02020603050405020304" pitchFamily="18" charset="0"/>
            </a:endParaRPr>
          </a:p>
        </p:txBody>
      </p:sp>
      <p:pic>
        <p:nvPicPr>
          <p:cNvPr id="1027" name="Picture 18">
            <a:extLst>
              <a:ext uri="{FF2B5EF4-FFF2-40B4-BE49-F238E27FC236}">
                <a16:creationId xmlns:a16="http://schemas.microsoft.com/office/drawing/2014/main" id="{3648E3BA-0281-4FA1-902E-AB8B29131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7165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3">
            <a:extLst>
              <a:ext uri="{FF2B5EF4-FFF2-40B4-BE49-F238E27FC236}">
                <a16:creationId xmlns:a16="http://schemas.microsoft.com/office/drawing/2014/main" id="{ACE042EE-CE5A-4FE2-B6ED-97CCD9AE1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7165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20">
            <a:extLst>
              <a:ext uri="{FF2B5EF4-FFF2-40B4-BE49-F238E27FC236}">
                <a16:creationId xmlns:a16="http://schemas.microsoft.com/office/drawing/2014/main" id="{60919707-33BF-487F-9DFC-68736701D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3355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0227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7333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Methodology</a:t>
            </a:r>
          </a:p>
        </p:txBody>
      </p:sp>
      <p:sp>
        <p:nvSpPr>
          <p:cNvPr id="9219" name="Slide Number Placeholder 3"/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863770AA-31B4-4E9A-BD79-A194B5D8B050}" type="slidenum">
              <a:rPr lang="en-US" altLang="en-US" smtClean="0"/>
              <a:pPr/>
              <a:t>7</a:t>
            </a:fld>
            <a:endParaRPr lang="en-US" altLang="en-US"/>
          </a:p>
        </p:txBody>
      </p:sp>
      <p:sp>
        <p:nvSpPr>
          <p:cNvPr id="9220" name="Slide Number Placeholder 3"/>
          <p:cNvSpPr txBox="1">
            <a:spLocks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1" hangingPunct="1"/>
            <a:fld id="{8A9A4B49-2FD5-4BC3-8928-15B192547ABB}" type="slidenum">
              <a:rPr lang="en-US" altLang="en-US" sz="1200">
                <a:solidFill>
                  <a:srgbClr val="898989"/>
                </a:solidFill>
                <a:latin typeface="Calibri" pitchFamily="34" charset="0"/>
              </a:rPr>
              <a:pPr algn="r" eaLnBrk="1" hangingPunct="1"/>
              <a:t>7</a:t>
            </a:fld>
            <a:endParaRPr lang="en-US" alt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0185913-05A1-4E7E-A0B0-9D86147BADC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302899" y="1556837"/>
            <a:ext cx="4402701" cy="3700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6E78110-C19C-47A9-950D-1DD8DA825FFD}"/>
              </a:ext>
            </a:extLst>
          </p:cNvPr>
          <p:cNvSpPr/>
          <p:nvPr/>
        </p:nvSpPr>
        <p:spPr>
          <a:xfrm>
            <a:off x="2832778" y="5307025"/>
            <a:ext cx="3478453" cy="506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n-lt"/>
                <a:ea typeface="Times New Roman" panose="02020603050405020304" pitchFamily="18" charset="0"/>
              </a:rPr>
              <a:t>Figure 3: Methodology Diagram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3"/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EA0DDC41-0538-4F23-91C4-0BBB393DD616}" type="slidenum">
              <a:rPr lang="en-US" altLang="en-US" smtClean="0"/>
              <a:pPr/>
              <a:t>8</a:t>
            </a:fld>
            <a:endParaRPr lang="en-US" alt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67783" y="409918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/>
              <a:t>Preprocessing Techniques</a:t>
            </a:r>
          </a:p>
        </p:txBody>
      </p:sp>
      <p:sp>
        <p:nvSpPr>
          <p:cNvPr id="11268" name="Slide Number Placeholder 3"/>
          <p:cNvSpPr txBox="1">
            <a:spLocks/>
          </p:cNvSpPr>
          <p:nvPr/>
        </p:nvSpPr>
        <p:spPr bwMode="auto">
          <a:xfrm>
            <a:off x="655320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1" hangingPunct="1"/>
            <a:fld id="{4DA96BE5-95DC-4047-A8C4-67D536E09261}" type="slidenum">
              <a:rPr lang="en-US" altLang="en-US" sz="1200">
                <a:solidFill>
                  <a:srgbClr val="898989"/>
                </a:solidFill>
                <a:latin typeface="Calibri" pitchFamily="34" charset="0"/>
              </a:rPr>
              <a:pPr algn="r" eaLnBrk="1" hangingPunct="1"/>
              <a:t>8</a:t>
            </a:fld>
            <a:endParaRPr lang="en-US" alt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grpSp>
        <p:nvGrpSpPr>
          <p:cNvPr id="11269" name="Group 2"/>
          <p:cNvGrpSpPr>
            <a:grpSpLocks/>
          </p:cNvGrpSpPr>
          <p:nvPr/>
        </p:nvGrpSpPr>
        <p:grpSpPr bwMode="auto">
          <a:xfrm>
            <a:off x="3090069" y="1701006"/>
            <a:ext cx="2959239" cy="2413794"/>
            <a:chOff x="2979738" y="1965325"/>
            <a:chExt cx="3052762" cy="2862263"/>
          </a:xfrm>
        </p:grpSpPr>
        <p:sp>
          <p:nvSpPr>
            <p:cNvPr id="8" name="Rounded Rectangle 4"/>
            <p:cNvSpPr/>
            <p:nvPr/>
          </p:nvSpPr>
          <p:spPr>
            <a:xfrm>
              <a:off x="2979738" y="1965325"/>
              <a:ext cx="3040062" cy="77787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Normalization</a:t>
              </a:r>
            </a:p>
          </p:txBody>
        </p:sp>
        <p:sp>
          <p:nvSpPr>
            <p:cNvPr id="9" name="Rounded Rectangle 5"/>
            <p:cNvSpPr/>
            <p:nvPr/>
          </p:nvSpPr>
          <p:spPr>
            <a:xfrm>
              <a:off x="2984500" y="3008313"/>
              <a:ext cx="3048000" cy="76200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Resizing</a:t>
              </a:r>
            </a:p>
          </p:txBody>
        </p:sp>
        <p:sp>
          <p:nvSpPr>
            <p:cNvPr id="10" name="Rounded Rectangle 6"/>
            <p:cNvSpPr/>
            <p:nvPr/>
          </p:nvSpPr>
          <p:spPr>
            <a:xfrm>
              <a:off x="2979738" y="4065588"/>
              <a:ext cx="3048000" cy="76200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/>
                <a:t>Noise Removing</a:t>
              </a: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H="1">
              <a:off x="4503738" y="3768725"/>
              <a:ext cx="0" cy="3048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4483100" y="2719388"/>
              <a:ext cx="1588" cy="3048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" name="Rounded Rectangle 6">
            <a:extLst>
              <a:ext uri="{FF2B5EF4-FFF2-40B4-BE49-F238E27FC236}">
                <a16:creationId xmlns:a16="http://schemas.microsoft.com/office/drawing/2014/main" id="{F689AC9C-5DD0-43C7-BC10-644DB48FCB93}"/>
              </a:ext>
            </a:extLst>
          </p:cNvPr>
          <p:cNvSpPr/>
          <p:nvPr/>
        </p:nvSpPr>
        <p:spPr bwMode="auto">
          <a:xfrm>
            <a:off x="3105339" y="4457342"/>
            <a:ext cx="2931658" cy="64260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Augmentation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ED4D84-0EB4-4675-B3E6-6701C3EE12C8}"/>
              </a:ext>
            </a:extLst>
          </p:cNvPr>
          <p:cNvCxnSpPr/>
          <p:nvPr/>
        </p:nvCxnSpPr>
        <p:spPr bwMode="auto">
          <a:xfrm flipH="1">
            <a:off x="4584958" y="4114800"/>
            <a:ext cx="0" cy="30573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5AE9E32C-439A-4606-A4C7-F56B153D685B}"/>
              </a:ext>
            </a:extLst>
          </p:cNvPr>
          <p:cNvSpPr/>
          <p:nvPr/>
        </p:nvSpPr>
        <p:spPr>
          <a:xfrm>
            <a:off x="2243423" y="5244401"/>
            <a:ext cx="4678332" cy="506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+mn-lt"/>
                <a:ea typeface="Times New Roman" panose="02020603050405020304" pitchFamily="18" charset="0"/>
              </a:rPr>
              <a:t>Figure 3: Step of Preprocessing Techniques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FF0000"/>
                </a:solidFill>
              </a:rPr>
              <a:t>Apply Model</a:t>
            </a:r>
          </a:p>
        </p:txBody>
      </p:sp>
      <p:sp>
        <p:nvSpPr>
          <p:cNvPr id="12291" name="Slide Number Placeholder 3"/>
          <p:cNvSpPr>
            <a:spLocks noGrp="1"/>
          </p:cNvSpPr>
          <p:nvPr>
            <p:ph type="sldNum" sz="quarter" idx="16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A5F88204-C602-4BC7-BF21-8E4E3AF081AE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700</TotalTime>
  <Words>891</Words>
  <Application>Microsoft Office PowerPoint</Application>
  <PresentationFormat>On-screen Show (4:3)</PresentationFormat>
  <Paragraphs>166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Courier New</vt:lpstr>
      <vt:lpstr>Times New Roman</vt:lpstr>
      <vt:lpstr>Office Theme</vt:lpstr>
      <vt:lpstr>COMPUTER VISION WITH ULTRASONOGRAPHY IMAGES ON PREGNANCY STAGES IDENTIFICATION WITH DEEP LEARNING</vt:lpstr>
      <vt:lpstr>Table of Content</vt:lpstr>
      <vt:lpstr>Objective</vt:lpstr>
      <vt:lpstr>Abstract</vt:lpstr>
      <vt:lpstr>Data collection</vt:lpstr>
      <vt:lpstr>Sample of the Dataset</vt:lpstr>
      <vt:lpstr>Methodology</vt:lpstr>
      <vt:lpstr>Preprocessing Techniques</vt:lpstr>
      <vt:lpstr>Apply Model</vt:lpstr>
      <vt:lpstr>Experimental Result &amp; Analysis</vt:lpstr>
      <vt:lpstr>Result Analysis</vt:lpstr>
      <vt:lpstr>Evaluation</vt:lpstr>
      <vt:lpstr>Limitation</vt:lpstr>
      <vt:lpstr>Future Scope / Work</vt:lpstr>
      <vt:lpstr>Conclusion</vt:lpstr>
      <vt:lpstr> Necessary Links</vt:lpstr>
      <vt:lpstr>References</vt:lpstr>
      <vt:lpstr>References</vt:lpstr>
      <vt:lpstr>Thank you</vt:lpstr>
    </vt:vector>
  </TitlesOfParts>
  <Company>Acer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Valued Acer Customer</dc:creator>
  <cp:lastModifiedBy>Jui Saha</cp:lastModifiedBy>
  <cp:revision>60</cp:revision>
  <dcterms:created xsi:type="dcterms:W3CDTF">2011-07-17T02:56:35Z</dcterms:created>
  <dcterms:modified xsi:type="dcterms:W3CDTF">2024-01-07T13:10:26Z</dcterms:modified>
</cp:coreProperties>
</file>

<file path=docProps/thumbnail.jpeg>
</file>